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59" r:id="rId2"/>
    <p:sldMasterId id="2147483771" r:id="rId3"/>
  </p:sldMasterIdLst>
  <p:notesMasterIdLst>
    <p:notesMasterId r:id="rId21"/>
  </p:notesMasterIdLst>
  <p:handoutMasterIdLst>
    <p:handoutMasterId r:id="rId22"/>
  </p:handoutMasterIdLst>
  <p:sldIdLst>
    <p:sldId id="256" r:id="rId4"/>
    <p:sldId id="359" r:id="rId5"/>
    <p:sldId id="390" r:id="rId6"/>
    <p:sldId id="401" r:id="rId7"/>
    <p:sldId id="402" r:id="rId8"/>
    <p:sldId id="407" r:id="rId9"/>
    <p:sldId id="409" r:id="rId10"/>
    <p:sldId id="397" r:id="rId11"/>
    <p:sldId id="405" r:id="rId12"/>
    <p:sldId id="408" r:id="rId13"/>
    <p:sldId id="410" r:id="rId14"/>
    <p:sldId id="406" r:id="rId15"/>
    <p:sldId id="403" r:id="rId16"/>
    <p:sldId id="400" r:id="rId17"/>
    <p:sldId id="412" r:id="rId18"/>
    <p:sldId id="411" r:id="rId19"/>
    <p:sldId id="264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66963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594" y="102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1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70A6-C73F-6845-9E1B-7707D334D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3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39383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2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3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809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7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14524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11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4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5"/>
          <a:stretch/>
        </p:blipFill>
        <p:spPr>
          <a:xfrm>
            <a:off x="16328" y="1360170"/>
            <a:ext cx="9111343" cy="378333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0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02" r:id="rId2"/>
    <p:sldLayoutId id="2147483828" r:id="rId3"/>
    <p:sldLayoutId id="2147483839" r:id="rId4"/>
    <p:sldLayoutId id="2147483832" r:id="rId5"/>
    <p:sldLayoutId id="2147483842" r:id="rId6"/>
    <p:sldLayoutId id="2147483806" r:id="rId7"/>
    <p:sldLayoutId id="214748380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61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3" r:id="rId2"/>
    <p:sldLayoutId id="2147483834" r:id="rId3"/>
    <p:sldLayoutId id="2147483840" r:id="rId4"/>
    <p:sldLayoutId id="2147483838" r:id="rId5"/>
    <p:sldLayoutId id="2147483843" r:id="rId6"/>
    <p:sldLayoutId id="2147483808" r:id="rId7"/>
    <p:sldLayoutId id="214748380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3" y="1209600"/>
            <a:ext cx="7437437" cy="414099"/>
          </a:xfrm>
        </p:spPr>
        <p:txBody>
          <a:bodyPr/>
          <a:lstStyle/>
          <a:p>
            <a:r>
              <a:rPr lang="en-GB" dirty="0"/>
              <a:t>Primary Care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12 October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Stuart Craig and James English </a:t>
            </a:r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Davies v Scottish Courts &amp; Tribunals Service (2017)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Court clerk advised 2 court users that they may have drunk water containing her cystitis medication.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She said that menopause meant that she could be confused and forgetful, and could not remember if the medication was in the water (it was not).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She was dismissed as her employer said that she had lied about the medication being in the water.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Claim for discrimination arising from disability. Disability was conceded.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Tribunal accepted that her conduct was affected by confusion and forgetfulness caused by her disability.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Justification defence rejected - it was not proportionate to dismiss without considering the impact of disability and lesser sanctions (also, the employer did not have reasonable grounds to decide that she lied). </a:t>
            </a:r>
            <a:endParaRPr lang="en-GB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3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Lynskey v Direct Line Insurance Services Ltd  (2023)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Claimant (a sales consultant) started to suffer from mood swings, poor concentration and memory issues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cs typeface="Times New Roman" panose="02020603050405020304" pitchFamily="18" charset="0"/>
              </a:rPr>
              <a:t>Retraining programme began, the Claimant was moved to a team facing less pressure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She missed out on a sales-related bonus, a pay rise, and was issued with a written warning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Then absent from work due to work-related stress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OH confirmed she was suffering from the menopause and likely a disabled person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Claimant’s claim of disability discrimination upheld (claims of age or sex discrimination were not)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Failure to make reasonable adjustments &amp; discrimination arising from a disability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Incidents: Written warning, assessment of performance and decision to cease sick pay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71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Supporting employees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Awareness and support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Standalone Menopause Policy?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Consider flexible working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Guidance on possible changes to the working environment, uniforms/workwear, etc.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Occupatio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nal Health, wellbeing support and support groups 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Recording menopause-related absences differently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GB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en-GB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76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87F-2EEE-4D97-9246-B0D19C8A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A576-AEB1-4DC4-BDDD-F72BFCD8D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1F95-E3F4-C4EB-6532-1F037FC52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798E-09B6-ACC5-AC30-52A9FA70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0C76-A36B-0F91-0F61-9376109A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87B25-A630-11A0-6AB8-6786403BC55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  <a:p>
            <a:r>
              <a:rPr lang="en-GB" dirty="0"/>
              <a:t>CIPD Health and Wellbeing at Work Survey:</a:t>
            </a:r>
          </a:p>
          <a:p>
            <a:pPr lvl="1"/>
            <a:r>
              <a:rPr lang="en-GB" dirty="0"/>
              <a:t>Covid is 4</a:t>
            </a:r>
            <a:r>
              <a:rPr lang="en-GB" baseline="30000" dirty="0"/>
              <a:t>th</a:t>
            </a:r>
            <a:r>
              <a:rPr lang="en-GB" dirty="0"/>
              <a:t> highest reason for short term absence</a:t>
            </a:r>
          </a:p>
          <a:p>
            <a:pPr lvl="1"/>
            <a:r>
              <a:rPr lang="en-GB" dirty="0"/>
              <a:t>Half of employers had employees with Long Covid in the previous 12 months</a:t>
            </a:r>
          </a:p>
          <a:p>
            <a:r>
              <a:rPr lang="en-GB" dirty="0"/>
              <a:t>Healthcare issues include Long Covid and post-Covid conditions</a:t>
            </a:r>
          </a:p>
          <a:p>
            <a:r>
              <a:rPr lang="en-GB" dirty="0"/>
              <a:t>Workplaces have adapted and some changes remain in place</a:t>
            </a:r>
          </a:p>
          <a:p>
            <a:r>
              <a:rPr lang="en-GB" dirty="0"/>
              <a:t>Ongoing issues?</a:t>
            </a:r>
          </a:p>
          <a:p>
            <a:pPr lvl="1"/>
            <a:r>
              <a:rPr lang="en-GB" dirty="0"/>
              <a:t>Employee concerns regarding vaccination – Covid, flu, and other conditions</a:t>
            </a:r>
          </a:p>
          <a:p>
            <a:pPr lvl="1"/>
            <a:r>
              <a:rPr lang="en-GB" dirty="0"/>
              <a:t>Handling of short-term absence</a:t>
            </a:r>
          </a:p>
          <a:p>
            <a:pPr lvl="1"/>
            <a:r>
              <a:rPr lang="en-GB" dirty="0"/>
              <a:t>Changes to working arrangements – working from home, health and safety measures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05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1F95-E3F4-C4EB-6532-1F037FC52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Miles v Driver &amp; Vehicle Standards Agency (2023)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798E-09B6-ACC5-AC30-52A9FA70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0C76-A36B-0F91-0F61-9376109A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87B25-A630-11A0-6AB8-6786403BC55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Claimant was diagnosed with chronic kidney disease (CKD) - "clinically vulnerable” </a:t>
            </a:r>
          </a:p>
          <a:p>
            <a:r>
              <a:rPr lang="en-GB" dirty="0"/>
              <a:t>All driving tests (except critical tests) were cancelled due to the Covid lockdown</a:t>
            </a:r>
          </a:p>
          <a:p>
            <a:r>
              <a:rPr lang="en-GB" dirty="0"/>
              <a:t>in July 2020, examiners were required to return to work unless "clinically extremely vulnerable“</a:t>
            </a:r>
          </a:p>
          <a:p>
            <a:r>
              <a:rPr lang="en-GB" dirty="0"/>
              <a:t>He refused and was dismissed.  He brought several Employment Tribunal claims</a:t>
            </a:r>
          </a:p>
          <a:p>
            <a:r>
              <a:rPr lang="en-GB" dirty="0"/>
              <a:t>Health &amp; safety dismissal claim rejected – he had ‘lost objectivity’ insisting on 2m social distance (no medical evidence to support his view)</a:t>
            </a:r>
          </a:p>
          <a:p>
            <a:r>
              <a:rPr lang="en-GB" dirty="0"/>
              <a:t>Disability discrimination claim also rejected – Tribunal held he was not a disabled person, and it was his views rather than his health that led to his dismissal.</a:t>
            </a:r>
          </a:p>
          <a:p>
            <a:r>
              <a:rPr lang="en-GB" dirty="0"/>
              <a:t>Employment Appeal Tribunal – finding on disability successfully appealed (to be reconsidered)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85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1F95-E3F4-C4EB-6532-1F037FC52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Owen v Willow Tower Opco 1 Ltd (2023)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798E-09B6-ACC5-AC30-52A9FA70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0C76-A36B-0F91-0F61-9376109A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87B25-A630-11A0-6AB8-6786403BC55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In June 2021, the care home decided that all staff should be vaccinated against COVID-19. 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August 2021, the claimant, who had not been vaccinated, raised a grievance. The basis being that she adhered to a vegan diet and believed she should be exempt from the vaccine requirement. </a:t>
            </a:r>
          </a:p>
          <a:p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The claimant was referred to Occupational Health, which confirmed she had no health conditions. 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Her grievance was not upheld. 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 she did not have a valid exemption, she was dismissed on 12 November 2021. </a:t>
            </a:r>
            <a:endParaRPr lang="en-GB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She claimed unfair dismissal and 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discrimination on the grounds of religion 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belief.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Tribunal dismissed her claim.  It held that she did not have a genuinely held belief in ethical veganism. Her diet and use of some products alone was not enough to establish a philosophical belief.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0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87F-2EEE-4D97-9246-B0D19C8A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Legislative changes and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A576-AEB1-4DC4-BDDD-F72BFCD8D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6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EE08-39C7-42B3-A1CC-0B0341C1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+mj-lt"/>
              </a:rPr>
              <a:t>Workers </a:t>
            </a:r>
            <a:r>
              <a:rPr lang="en-GB" dirty="0">
                <a:latin typeface="+mj-lt"/>
              </a:rPr>
              <a:t>- </a:t>
            </a:r>
            <a:r>
              <a:rPr lang="en-GB" b="1" i="0" dirty="0">
                <a:effectLst/>
                <a:latin typeface="+mj-lt"/>
              </a:rPr>
              <a:t>Predictable Terms and Conditions</a:t>
            </a:r>
            <a:endParaRPr lang="en-GB" b="0" i="0" dirty="0">
              <a:effectLst/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D99BA-DB84-FC91-B78A-98EAC896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6C35B-50C3-79BF-4471-6EDC749D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F3283-C1D8-1869-A2D9-43B33EFEF81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Casual, zero hours and agency workers who work ‘unpredictable hours’</a:t>
            </a:r>
          </a:p>
          <a:p>
            <a:r>
              <a:rPr lang="en-GB" dirty="0"/>
              <a:t>New right to request changes to their terms and conditions (modelled on flexible working)</a:t>
            </a:r>
          </a:p>
          <a:p>
            <a:pPr lvl="1"/>
            <a:r>
              <a:rPr lang="en-GB" dirty="0"/>
              <a:t>A lack of predictability in a worker’s work pattern</a:t>
            </a:r>
          </a:p>
          <a:p>
            <a:pPr lvl="1"/>
            <a:r>
              <a:rPr lang="en-GB" dirty="0">
                <a:ea typeface="Times New Roman" panose="02020603050405020304" pitchFamily="18" charset="0"/>
              </a:rPr>
              <a:t>The change relates to their work pattern</a:t>
            </a:r>
          </a:p>
          <a:p>
            <a:pPr lvl="1"/>
            <a:r>
              <a:rPr lang="en-GB" dirty="0">
                <a:ea typeface="Times New Roman" panose="02020603050405020304" pitchFamily="18" charset="0"/>
              </a:rPr>
              <a:t>The purpose of the application is to get a more predictable work pattern</a:t>
            </a:r>
            <a:endParaRPr lang="en-GB" dirty="0"/>
          </a:p>
          <a:p>
            <a:r>
              <a:rPr lang="en-GB" dirty="0"/>
              <a:t>‘Work pattern’ - the number of hours, the days of the week or times of the day worked by a worker, and/or the period a worker is contracted to work</a:t>
            </a:r>
          </a:p>
          <a:p>
            <a:r>
              <a:rPr lang="en-GB" dirty="0"/>
              <a:t>Grounds to refuse the request </a:t>
            </a:r>
          </a:p>
          <a:p>
            <a:r>
              <a:rPr lang="en-GB" dirty="0"/>
              <a:t>One application every 12 months </a:t>
            </a:r>
          </a:p>
          <a:p>
            <a:r>
              <a:rPr lang="en-GB" dirty="0"/>
              <a:t>Passed on 18 September 2023 but not taking effect until September 2024</a:t>
            </a:r>
          </a:p>
          <a:p>
            <a:r>
              <a:rPr lang="en-GB" dirty="0"/>
              <a:t>Further Regulations and ACAS Guidance to follow – who is eligible?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8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1E544-AC94-0524-49DC-C1CD30B7E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+mj-lt"/>
              </a:rPr>
              <a:t>Agnew v Police Service of Northern Ireland</a:t>
            </a:r>
            <a:endParaRPr lang="en-GB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3CB84-F617-B09E-2379-0FF07BF31E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Bear Scotland/Flowers litigation on the correct calculation of holiday pay</a:t>
            </a:r>
          </a:p>
          <a:p>
            <a:r>
              <a:rPr lang="en-GB" dirty="0">
                <a:latin typeface="+mj-lt"/>
              </a:rPr>
              <a:t>All forms of overtime must now be included</a:t>
            </a:r>
          </a:p>
          <a:p>
            <a:r>
              <a:rPr lang="en-GB" dirty="0">
                <a:latin typeface="+mj-lt"/>
              </a:rPr>
              <a:t>How far back can the claims go?</a:t>
            </a:r>
          </a:p>
          <a:p>
            <a:r>
              <a:rPr lang="en-GB" dirty="0">
                <a:latin typeface="+mj-lt"/>
              </a:rPr>
              <a:t>Northern Ireland case – NI equivalent of the WTR and the ERA 1996</a:t>
            </a:r>
          </a:p>
          <a:p>
            <a:r>
              <a:rPr lang="en-GB" dirty="0">
                <a:latin typeface="+mj-lt"/>
              </a:rPr>
              <a:t>… but no specific limitation period (not even 6 years)</a:t>
            </a:r>
          </a:p>
          <a:p>
            <a:r>
              <a:rPr lang="en-GB" dirty="0">
                <a:latin typeface="+mj-lt"/>
              </a:rPr>
              <a:t>3 month primary limitation period, from date of deduction to date of claim</a:t>
            </a:r>
          </a:p>
          <a:p>
            <a:r>
              <a:rPr lang="en-GB" dirty="0">
                <a:latin typeface="+mj-lt"/>
              </a:rPr>
              <a:t>… and 3 months between a series of deductions:  now overturned</a:t>
            </a:r>
          </a:p>
          <a:p>
            <a:r>
              <a:rPr lang="en-GB" dirty="0">
                <a:latin typeface="+mj-lt"/>
              </a:rPr>
              <a:t>Increased the value of the claims from £300,000 to £3m</a:t>
            </a:r>
          </a:p>
          <a:p>
            <a:r>
              <a:rPr lang="en-GB" dirty="0">
                <a:latin typeface="+mj-lt"/>
              </a:rPr>
              <a:t>NB.  Claims in England &amp; Wales are limited to 2 years from the date of claim</a:t>
            </a:r>
          </a:p>
        </p:txBody>
      </p:sp>
    </p:spTree>
    <p:extLst>
      <p:ext uri="{BB962C8B-B14F-4D97-AF65-F5344CB8AC3E}">
        <p14:creationId xmlns:p14="http://schemas.microsoft.com/office/powerpoint/2010/main" val="342356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87F-2EEE-4D97-9246-B0D19C8A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Menopause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A576-AEB1-4DC4-BDDD-F72BFCD8D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Menopause in Healthcare – in the news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‘NHS Trust staff given paid leave for ‘male menopause’ (Daily Telegraph, 2 October 2023)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‘Outrage over NHS ‘male menopause’ leave:  Campaigners slam ‘silly’ and ‘wasteful’ policies that see medics get up to a year of sick pay for ‘condition that doesn’t exist’ (Daily Mail, 3 October 2023)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NHS England: Male menopause or ‘andropause’ not a recognised clinical condition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East Midlands Ambulance Service – menopause guidance and support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NHS Terms &amp; Conditions – up to one year’s paid sick leave, depending on service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“An NHS spokesperson said: ‘This is not national NHS policy.” 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Menopause in Healthcare – the reality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Figures from the NHS: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Workforce of 1.3m, 1m are women (75%)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Women between 45 and 54 are 20% of the whole NHS workforce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 in 6 women experience menopausal sym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ptoms that impact on their work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The NHS response: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Menopause Improvement Programme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Wellbeing of Women – Menopause Workplace Pledge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Guidance - Supporting our NHS people through menopause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2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Menopause and Employment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 number of claims from 2020 to 2021:  16 to 23 (44% increase)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Claims included unfair dismissal, disability and sex discrimination</a:t>
            </a:r>
            <a:endParaRPr lang="en-GB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Report ‘Menopause and the workplace: how to enable fulfilling working lives’ (2021)</a:t>
            </a:r>
          </a:p>
          <a:p>
            <a:r>
              <a:rPr lang="en-GB" dirty="0"/>
              <a:t>Government response – no plans to make it a Protected Characteristic (2022)</a:t>
            </a:r>
          </a:p>
          <a:p>
            <a:r>
              <a:rPr lang="en-GB" dirty="0" err="1"/>
              <a:t>HoC</a:t>
            </a:r>
            <a:r>
              <a:rPr lang="en-GB" dirty="0"/>
              <a:t> Women &amp; Equalities Committee – called for this to be changed</a:t>
            </a:r>
          </a:p>
          <a:p>
            <a:r>
              <a:rPr lang="en-GB" dirty="0"/>
              <a:t>CIPD Manifesto for Good Work (23 September 2023) &amp; Health and Wellbeing at Work Survey (26 September 2023)</a:t>
            </a:r>
          </a:p>
          <a:p>
            <a:r>
              <a:rPr lang="en-GB" dirty="0"/>
              <a:t>Labour pledges to introduce guidance to support businesses (27 September 2023)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6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8D5F-F082-4D69-B9F0-0883C68E7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Menopause in the Employment Tribunal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C2AA-426D-42C1-802D-D04005E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C4A-836E-474A-A5FB-BDF0EBB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E00C-C8A3-4512-B627-82479CEB7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907950"/>
            <a:ext cx="8671449" cy="33275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Possible claims in the Employment Tribunal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Discrimination claims - age, sex, disability, gender reassignment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Most claims rely upon a comparator (less favourable treatment)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Disability – focus on physical or mental impairment, not condition or diagnosis as such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Discrimination on the grounds of some ‘thing’ arising as a consequence of a disability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Unfavourable treatment – no comparison required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 knowledge of the consequence or connection is required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Unfair </a:t>
            </a:r>
            <a:r>
              <a:rPr lang="en-GB">
                <a:ea typeface="Arial" panose="020B0604020202020204" pitchFamily="34" charset="0"/>
                <a:cs typeface="Times New Roman" panose="02020603050405020304" pitchFamily="18" charset="0"/>
              </a:rPr>
              <a:t>dismissal claims </a:t>
            </a: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– sickness absence, attendance, performance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ea typeface="Arial" panose="020B0604020202020204" pitchFamily="34" charset="0"/>
                <a:cs typeface="Times New Roman" panose="02020603050405020304" pitchFamily="18" charset="0"/>
              </a:rPr>
              <a:t>Health &amp; Safety at Work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200"/>
              </a:spcAft>
            </a:pPr>
            <a:endParaRPr lang="en-GB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374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DESIGN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E784AC4A-916B-4797-8A79-97F354552FBF}"/>
    </a:ext>
  </a:extLst>
</a:theme>
</file>

<file path=ppt/theme/theme3.xml><?xml version="1.0" encoding="utf-8"?>
<a:theme xmlns:a="http://schemas.openxmlformats.org/drawingml/2006/main" name="DESIGN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C7A5BB61-2756-49E4-BE74-88FE04CEC7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1263</TotalTime>
  <Words>1374</Words>
  <Application>Microsoft Office PowerPoint</Application>
  <PresentationFormat>On-screen Show (16:9)</PresentationFormat>
  <Paragraphs>134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DESIGN A</vt:lpstr>
      <vt:lpstr>DESIGN B</vt:lpstr>
      <vt:lpstr>DESIGN C</vt:lpstr>
      <vt:lpstr>Primary Care Update</vt:lpstr>
      <vt:lpstr>Legislative changes and case law</vt:lpstr>
      <vt:lpstr>Workers - Predictable Terms and Conditions</vt:lpstr>
      <vt:lpstr>Agnew v Police Service of Northern Ireland</vt:lpstr>
      <vt:lpstr>Menopause</vt:lpstr>
      <vt:lpstr>Menopause in Healthcare – in the news</vt:lpstr>
      <vt:lpstr>Menopause in Healthcare – the reality</vt:lpstr>
      <vt:lpstr>Menopause and Employment</vt:lpstr>
      <vt:lpstr>Menopause in the Employment Tribunal</vt:lpstr>
      <vt:lpstr>Davies v Scottish Courts &amp; Tribunals Service (2017)</vt:lpstr>
      <vt:lpstr>Lynskey v Direct Line Insurance Services Ltd  (2023)</vt:lpstr>
      <vt:lpstr>Supporting employees</vt:lpstr>
      <vt:lpstr>Covid</vt:lpstr>
      <vt:lpstr>Covid</vt:lpstr>
      <vt:lpstr>Miles v Driver &amp; Vehicle Standards Agency (2023)</vt:lpstr>
      <vt:lpstr>Owen v Willow Tower Opco 1 Ltd (2023)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VONNE Employment Law Update</dc:title>
  <dc:creator>Naoise Webster</dc:creator>
  <cp:lastModifiedBy>Amy Nunn</cp:lastModifiedBy>
  <cp:revision>34</cp:revision>
  <cp:lastPrinted>2023-06-22T07:19:49Z</cp:lastPrinted>
  <dcterms:created xsi:type="dcterms:W3CDTF">2023-06-16T11:31:43Z</dcterms:created>
  <dcterms:modified xsi:type="dcterms:W3CDTF">2023-10-17T08:54:46Z</dcterms:modified>
</cp:coreProperties>
</file>